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94568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EA860EC-813B-4DE4-B62B-4826976502DB}" type="datetimeFigureOut">
              <a:rPr lang="pl-PL" smtClean="0"/>
              <a:pPr/>
              <a:t>25.09.2025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Prostokąt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Prostokąt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Łącznik prosty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Łącznik prosty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Prostokąt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D92CF5B-4A93-4386-9A28-02D81F26582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EA860EC-813B-4DE4-B62B-4826976502DB}" type="datetimeFigureOut">
              <a:rPr lang="pl-PL" smtClean="0"/>
              <a:pPr/>
              <a:t>25.09.2025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D92CF5B-4A93-4386-9A28-02D81F26582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EA860EC-813B-4DE4-B62B-4826976502DB}" type="datetimeFigureOut">
              <a:rPr lang="pl-PL" smtClean="0"/>
              <a:pPr/>
              <a:t>25.09.2025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9" name="Prostokąt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Łącznik prosty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Łącznik prosty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rostokąt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Łącznik prosty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D92CF5B-4A93-4386-9A28-02D81F26582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60EC-813B-4DE4-B62B-4826976502DB}" type="datetimeFigureOut">
              <a:rPr lang="pl-PL" smtClean="0"/>
              <a:pPr/>
              <a:t>25.09.2025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CF5B-4A93-4386-9A28-02D81F26582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60EC-813B-4DE4-B62B-4826976502DB}" type="datetimeFigureOut">
              <a:rPr lang="pl-PL" smtClean="0"/>
              <a:pPr/>
              <a:t>25.09.2025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CF5B-4A93-4386-9A28-02D81F26582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EA860EC-813B-4DE4-B62B-4826976502DB}" type="datetimeFigureOut">
              <a:rPr lang="pl-PL" smtClean="0"/>
              <a:pPr/>
              <a:t>25.09.2025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D92CF5B-4A93-4386-9A28-02D81F26582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60EC-813B-4DE4-B62B-4826976502DB}" type="datetimeFigureOut">
              <a:rPr lang="pl-PL" smtClean="0"/>
              <a:pPr/>
              <a:t>25.09.2025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CF5B-4A93-4386-9A28-02D81F26582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ymbol zastępczy zawartości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EA860EC-813B-4DE4-B62B-4826976502DB}" type="datetimeFigureOut">
              <a:rPr lang="pl-PL" smtClean="0"/>
              <a:pPr/>
              <a:t>25.09.2025</a:t>
            </a:fld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D92CF5B-4A93-4386-9A28-02D81F26582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3" name="Symbol zastępczy stopki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Łącznik prosty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ymbol zastępczy daty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EA860EC-813B-4DE4-B62B-4826976502DB}" type="datetimeFigureOut">
              <a:rPr lang="pl-PL" smtClean="0"/>
              <a:pPr/>
              <a:t>25.09.2025</a:t>
            </a:fld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D92CF5B-4A93-4386-9A28-02D81F26582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60EC-813B-4DE4-B62B-4826976502DB}" type="datetimeFigureOut">
              <a:rPr lang="pl-PL" smtClean="0"/>
              <a:pPr/>
              <a:t>25.09.2025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CF5B-4A93-4386-9A28-02D81F26582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60EC-813B-4DE4-B62B-4826976502DB}" type="datetimeFigureOut">
              <a:rPr lang="pl-PL" smtClean="0"/>
              <a:pPr/>
              <a:t>25.09.2025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CF5B-4A93-4386-9A28-02D81F26582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EA860EC-813B-4DE4-B62B-4826976502DB}" type="datetimeFigureOut">
              <a:rPr lang="pl-PL" smtClean="0"/>
              <a:pPr/>
              <a:t>25.09.2025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D92CF5B-4A93-4386-9A28-02D81F26582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 smtClean="0"/>
              <a:t>TYDZIEŃ BUDOWANIA RELACJI </a:t>
            </a:r>
            <a:endParaRPr lang="pl-PL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9458" name="AutoShape 2" descr="JA I INNI LUDZIE / RELACJE W GRUPIE - SuperKi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RAZEM TWORZYMY DOBRE RELACJE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l-PL" dirty="0" smtClean="0"/>
              <a:t>	</a:t>
            </a:r>
            <a:r>
              <a:rPr lang="pl-PL" b="1" dirty="0" smtClean="0"/>
              <a:t>Szkoła / Przedszkole i dom to zespół, który współpracując, działa na rzecz dobrostanu dziecka. Nasza współpraca buduje poczucie bezpieczeństwa i zaufanie. </a:t>
            </a:r>
          </a:p>
          <a:p>
            <a:pPr algn="just">
              <a:buNone/>
            </a:pPr>
            <a:endParaRPr lang="pl-PL" dirty="0"/>
          </a:p>
          <a:p>
            <a:pPr algn="just">
              <a:buNone/>
            </a:pPr>
            <a:r>
              <a:rPr lang="pl-PL" dirty="0" smtClean="0"/>
              <a:t>	W kontekście przeciwdziałania przemocy rówieśniczej ma to znaczenie ze względu na istotę dobrego przepływu informacji między dorosłymi. Co więcej, kiedy dorośli opierają swoje relacje na zaufaniu i akceptacji, modelują w ten sposób zachowania dzieci.</a:t>
            </a:r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JAK DZIECI UCZĄ SIĘ POZYTYWNYCH </a:t>
            </a:r>
            <a:r>
              <a:rPr lang="pl-PL" dirty="0" smtClean="0"/>
              <a:t>RELACJI?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l-PL" dirty="0" smtClean="0"/>
              <a:t>	</a:t>
            </a:r>
            <a:r>
              <a:rPr lang="pl-PL" b="1" dirty="0" smtClean="0"/>
              <a:t>Dzieci uczą się przez codzienne wspólne zabawy i naukę, dzięki wsparciu dorosłych i rówieśników, a także przez naśladowanie dobrych wzorców. Ważnym elementem tej nauki są zajęcia tematyczne. </a:t>
            </a:r>
          </a:p>
          <a:p>
            <a:pPr>
              <a:buNone/>
            </a:pPr>
            <a:endParaRPr lang="pl-PL" dirty="0"/>
          </a:p>
          <a:p>
            <a:pPr algn="just">
              <a:buNone/>
            </a:pPr>
            <a:r>
              <a:rPr lang="pl-PL" dirty="0"/>
              <a:t>	</a:t>
            </a:r>
            <a:r>
              <a:rPr lang="pl-PL" dirty="0" smtClean="0"/>
              <a:t>Jak pokazują badania najważniejszym czynnikiem ryzyka związanym z występowaniem przemocy rówieśniczej jest trudna sytuacja interpersonalna w klasie. Klasy charakteryzujące się złymi stosunkami między dziećmi, brakiem poczucia bezpieczeństwa uczniów, podziałami na wrogie podgrupy, odrzucaniem jednostek, panującym zamieszaniem i brakiem skoncentrowania na lekcjach lub negatywnymi normami dotyczącymi traktowania innych osób będą sprzyjać występowaniu przemocy.</a:t>
            </a:r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CZYM JEST PRZEMOC RÓWIEŚNICZA?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l-PL" b="1" dirty="0" smtClean="0"/>
              <a:t>	Przemoc rówieśnicza to celowe i powtarzalne działania wyrządzające krzywdę innemu dziecku. Może mieć formę: </a:t>
            </a:r>
          </a:p>
          <a:p>
            <a:pPr algn="just"/>
            <a:r>
              <a:rPr lang="pl-PL" b="1" dirty="0"/>
              <a:t>	</a:t>
            </a:r>
            <a:r>
              <a:rPr lang="pl-PL" b="1" dirty="0" smtClean="0"/>
              <a:t>fizyczną (np. pobicie, zabieranie rzeczy),</a:t>
            </a:r>
          </a:p>
          <a:p>
            <a:pPr algn="just"/>
            <a:r>
              <a:rPr lang="pl-PL" b="1" dirty="0"/>
              <a:t>	</a:t>
            </a:r>
            <a:r>
              <a:rPr lang="pl-PL" b="1" dirty="0" smtClean="0"/>
              <a:t>psychiczną/werbalną (obelgi, przezywanie), </a:t>
            </a:r>
          </a:p>
          <a:p>
            <a:pPr algn="just"/>
            <a:r>
              <a:rPr lang="pl-PL" b="1" dirty="0"/>
              <a:t>	</a:t>
            </a:r>
            <a:r>
              <a:rPr lang="pl-PL" b="1" dirty="0" smtClean="0"/>
              <a:t>relacyjną (wykluczanie, odizolowanie, zabawa w „uciekanie”).</a:t>
            </a:r>
            <a:endParaRPr lang="pl-PL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MÓWIĄ BADANIA?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pl-PL" dirty="0" smtClean="0"/>
              <a:t>	</a:t>
            </a:r>
            <a:r>
              <a:rPr lang="pl-PL" b="1" dirty="0" smtClean="0"/>
              <a:t>Analizy postrzegania przemocy rówieśniczej przez nauczycieli, rodziców i uczniów (</a:t>
            </a:r>
            <a:r>
              <a:rPr lang="pl-PL" b="1" dirty="0" err="1" smtClean="0"/>
              <a:t>Sitarczyk</a:t>
            </a:r>
            <a:r>
              <a:rPr lang="pl-PL" b="1" dirty="0" smtClean="0"/>
              <a:t> &amp; Dudziak, 2024): </a:t>
            </a:r>
          </a:p>
          <a:p>
            <a:pPr algn="just"/>
            <a:r>
              <a:rPr lang="pl-PL" b="1" dirty="0"/>
              <a:t>	</a:t>
            </a:r>
            <a:r>
              <a:rPr lang="pl-PL" b="1" dirty="0" smtClean="0"/>
              <a:t>Najczęstsza forma przemocy: przezywanie, wyśmiewanie (potwierdzają nauczyciele – 96,55%, rodzice – 82,79%, uczniowie – ponad 70%) </a:t>
            </a:r>
          </a:p>
          <a:p>
            <a:pPr algn="just"/>
            <a:r>
              <a:rPr lang="pl-PL" b="1" dirty="0"/>
              <a:t>	</a:t>
            </a:r>
            <a:r>
              <a:rPr lang="pl-PL" b="1" dirty="0" smtClean="0"/>
              <a:t>Powszechne zjawiska: obelgi, wykluczenie, nieprawdziwe historie, groźby </a:t>
            </a:r>
          </a:p>
          <a:p>
            <a:pPr algn="just"/>
            <a:r>
              <a:rPr lang="pl-PL" b="1" dirty="0"/>
              <a:t>	</a:t>
            </a:r>
            <a:r>
              <a:rPr lang="pl-PL" b="1" dirty="0" smtClean="0"/>
              <a:t>Nauczyciele nie zawsze mają wgląd w te sytuacje – dlatego ważne są sygnały od dzieci i rodziców! </a:t>
            </a:r>
            <a:endParaRPr lang="pl-PL" b="1" dirty="0" smtClean="0"/>
          </a:p>
          <a:p>
            <a:pPr algn="just">
              <a:buNone/>
            </a:pPr>
            <a:r>
              <a:rPr lang="pl-PL" b="1" dirty="0" smtClean="0"/>
              <a:t>	</a:t>
            </a:r>
            <a:r>
              <a:rPr lang="pl-PL" b="1" dirty="0" smtClean="0"/>
              <a:t>Konsekwencje</a:t>
            </a:r>
            <a:r>
              <a:rPr lang="pl-PL" b="1" dirty="0" smtClean="0"/>
              <a:t>: obniżona samoocena, izolacja, lęk, zaburzenia emocjonalne</a:t>
            </a:r>
            <a:endParaRPr lang="pl-PL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 DZIECI REAGUJĄ?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pl-PL" dirty="0" smtClean="0"/>
              <a:t>	</a:t>
            </a:r>
            <a:r>
              <a:rPr lang="pl-PL" b="1" dirty="0" smtClean="0"/>
              <a:t>65% uczniów i uczennic w wieku szkolnym było świadkami przemocy, z czego 80% zareagowało: </a:t>
            </a:r>
          </a:p>
          <a:p>
            <a:pPr algn="just">
              <a:buNone/>
            </a:pPr>
            <a:r>
              <a:rPr lang="pl-PL" b="1" dirty="0"/>
              <a:t>	</a:t>
            </a:r>
            <a:r>
              <a:rPr lang="pl-PL" b="1" dirty="0" smtClean="0">
                <a:solidFill>
                  <a:srgbClr val="00B050"/>
                </a:solidFill>
              </a:rPr>
              <a:t>Stanęli w obronie ofiary </a:t>
            </a:r>
          </a:p>
          <a:p>
            <a:pPr algn="just">
              <a:buNone/>
            </a:pPr>
            <a:r>
              <a:rPr lang="pl-PL" b="1" dirty="0">
                <a:solidFill>
                  <a:srgbClr val="00B050"/>
                </a:solidFill>
              </a:rPr>
              <a:t>	</a:t>
            </a:r>
            <a:r>
              <a:rPr lang="pl-PL" b="1" dirty="0" smtClean="0">
                <a:solidFill>
                  <a:srgbClr val="00B050"/>
                </a:solidFill>
              </a:rPr>
              <a:t>Powiadomili nauczyciela </a:t>
            </a:r>
          </a:p>
          <a:p>
            <a:pPr algn="just">
              <a:buNone/>
            </a:pPr>
            <a:r>
              <a:rPr lang="pl-PL" b="1" dirty="0"/>
              <a:t>	</a:t>
            </a:r>
            <a:r>
              <a:rPr lang="pl-PL" b="1" dirty="0" smtClean="0">
                <a:solidFill>
                  <a:srgbClr val="FF0000"/>
                </a:solidFill>
              </a:rPr>
              <a:t>Rzadziej: zgłosili psychologowi (6%) </a:t>
            </a:r>
          </a:p>
          <a:p>
            <a:pPr algn="just">
              <a:buNone/>
            </a:pPr>
            <a:r>
              <a:rPr lang="pl-PL" b="1" dirty="0">
                <a:solidFill>
                  <a:srgbClr val="FF0000"/>
                </a:solidFill>
              </a:rPr>
              <a:t>	</a:t>
            </a:r>
            <a:r>
              <a:rPr lang="pl-PL" b="1" dirty="0" smtClean="0">
                <a:solidFill>
                  <a:srgbClr val="FF0000"/>
                </a:solidFill>
              </a:rPr>
              <a:t>20% uczniów nie reaguje – z powodu lęku i braku poczucia bezpieczeństwa</a:t>
            </a:r>
            <a:endParaRPr lang="pl-PL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CO MOŻEMY ZROBIĆ JAKO RODZICE?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l-PL" b="1" dirty="0" smtClean="0"/>
              <a:t>Słuchać uważnie – nie bagatelizować „żartów” i niepokojących nas zabaw. </a:t>
            </a:r>
            <a:endParaRPr lang="pl-PL" b="1" dirty="0"/>
          </a:p>
          <a:p>
            <a:pPr algn="just"/>
            <a:r>
              <a:rPr lang="pl-PL" b="1" dirty="0" smtClean="0"/>
              <a:t>Rozmawiać codziennie – o emocjach, relacjach, sytuacjach w klasie. </a:t>
            </a:r>
            <a:endParaRPr lang="pl-PL" b="1" dirty="0"/>
          </a:p>
          <a:p>
            <a:pPr algn="just"/>
            <a:r>
              <a:rPr lang="pl-PL" b="1" dirty="0" smtClean="0"/>
              <a:t>Obserwować sygnały ostrzegawcze – zmiany zachowania, unikanie szkoły. </a:t>
            </a:r>
          </a:p>
          <a:p>
            <a:pPr algn="just"/>
            <a:r>
              <a:rPr lang="pl-PL" b="1" dirty="0" smtClean="0"/>
              <a:t>Współpracować ze szkołą – nie zwlekać ze zgłoszeniem niepokojących sytuacji. </a:t>
            </a:r>
            <a:endParaRPr lang="pl-PL" b="1" dirty="0"/>
          </a:p>
          <a:p>
            <a:pPr algn="just"/>
            <a:r>
              <a:rPr lang="pl-PL" b="1" dirty="0" smtClean="0"/>
              <a:t>Nie budować wrogości między dziećmi – nie każdy konflikt, nieporozumienie lub problem między dziećmi wymaga interwencji ze strony rodziców i karania winnych.</a:t>
            </a:r>
            <a:endParaRPr lang="pl-PL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ROBIMY W PLACÓWCE?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pl-PL" b="1" dirty="0" smtClean="0"/>
              <a:t>Wdrażamy działania profilaktyczne </a:t>
            </a:r>
          </a:p>
          <a:p>
            <a:pPr algn="just"/>
            <a:r>
              <a:rPr lang="pl-PL" b="1" dirty="0" smtClean="0"/>
              <a:t>Prowadzimy zajęcia z empatii i komunikacji </a:t>
            </a:r>
          </a:p>
          <a:p>
            <a:pPr algn="just"/>
            <a:r>
              <a:rPr lang="pl-PL" b="1" dirty="0" smtClean="0"/>
              <a:t>Obserwujemy przestrzeń wspólną </a:t>
            </a:r>
          </a:p>
          <a:p>
            <a:pPr algn="just"/>
            <a:r>
              <a:rPr lang="pl-PL" b="1" dirty="0" smtClean="0"/>
              <a:t>Reagujemy zgodnie z procedurami </a:t>
            </a:r>
          </a:p>
          <a:p>
            <a:pPr algn="just"/>
            <a:r>
              <a:rPr lang="pl-PL" b="1" dirty="0" smtClean="0"/>
              <a:t>Współpracujemy z psychologiem i pedagogiem szkolnym</a:t>
            </a:r>
            <a:endParaRPr lang="pl-PL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BIBLIOGRAFIA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err="1" smtClean="0"/>
              <a:t>Sitarczyk</a:t>
            </a:r>
            <a:r>
              <a:rPr lang="pl-PL" dirty="0" smtClean="0"/>
              <a:t>, M., Dudziak, A. (2024). Przemoc rówieśnicza w szkole w percepcji nauczycieli, rodziców i uczniów. </a:t>
            </a:r>
            <a:r>
              <a:rPr lang="pl-PL" dirty="0" err="1" smtClean="0"/>
              <a:t>Annales</a:t>
            </a:r>
            <a:r>
              <a:rPr lang="pl-PL" dirty="0" smtClean="0"/>
              <a:t> </a:t>
            </a:r>
            <a:r>
              <a:rPr lang="pl-PL" dirty="0" err="1" smtClean="0"/>
              <a:t>Universitatis</a:t>
            </a:r>
            <a:r>
              <a:rPr lang="pl-PL" dirty="0" smtClean="0"/>
              <a:t> </a:t>
            </a:r>
            <a:r>
              <a:rPr lang="pl-PL" dirty="0" err="1" smtClean="0"/>
              <a:t>Mariae</a:t>
            </a:r>
            <a:r>
              <a:rPr lang="pl-PL" dirty="0" smtClean="0"/>
              <a:t> Curie-Skłodowska. </a:t>
            </a:r>
            <a:r>
              <a:rPr lang="pl-PL" dirty="0" err="1" smtClean="0"/>
              <a:t>Sectio</a:t>
            </a:r>
            <a:r>
              <a:rPr lang="pl-PL" dirty="0" smtClean="0"/>
              <a:t> J, </a:t>
            </a:r>
            <a:r>
              <a:rPr lang="pl-PL" dirty="0" err="1" smtClean="0"/>
              <a:t>PaedagogiaPsychologia</a:t>
            </a:r>
            <a:r>
              <a:rPr lang="pl-PL" dirty="0" smtClean="0"/>
              <a:t>, 37(2), 43–59. DOI: 10.17951/j.2024.37.2.43-59 </a:t>
            </a:r>
          </a:p>
          <a:p>
            <a:r>
              <a:rPr lang="pl-PL" dirty="0" smtClean="0"/>
              <a:t>Poszwa, K., Myślińska, D. (2020). Analiza zjawiska przemocy rówieśniczej – teoria i badania własne. Dziecko Krzywdzone. Teoria, badania, praktyka, 19(4), 12–25. </a:t>
            </a:r>
          </a:p>
          <a:p>
            <a:r>
              <a:rPr lang="pl-PL" dirty="0" err="1" smtClean="0"/>
              <a:t>Pyżalski</a:t>
            </a:r>
            <a:r>
              <a:rPr lang="pl-PL" dirty="0" smtClean="0"/>
              <a:t>, J. (2018). Przeciwdziałanie przemocy rówieśniczej w szkole – krytyczny przegląd stosowanych rozwiązań. Dziecko Krzywdzone. Teoria, badania, praktyka, 17(1), 30–45. </a:t>
            </a:r>
          </a:p>
          <a:p>
            <a:r>
              <a:rPr lang="pl-PL" dirty="0" smtClean="0"/>
              <a:t>Węgrzynowska, J. (2016). Dzieci doświadczające przemocy rówieśniczej. Dziecko Krzywdzone. Teoria, badania, praktyka, 15(1).</a:t>
            </a:r>
            <a:endParaRPr lang="pl-P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ykusz">
  <a:themeElements>
    <a:clrScheme name="Wykusz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Wykusz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ykusz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55</TotalTime>
  <Words>259</Words>
  <Application>Microsoft Office PowerPoint</Application>
  <PresentationFormat>Pokaz na ekranie (4:3)</PresentationFormat>
  <Paragraphs>43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Wykusz</vt:lpstr>
      <vt:lpstr>TYDZIEŃ BUDOWANIA RELACJI </vt:lpstr>
      <vt:lpstr>RAZEM TWORZYMY DOBRE RELACJE </vt:lpstr>
      <vt:lpstr>JAK DZIECI UCZĄ SIĘ POZYTYWNYCH RELACJI?</vt:lpstr>
      <vt:lpstr>CZYM JEST PRZEMOC RÓWIEŚNICZA?</vt:lpstr>
      <vt:lpstr>CO MÓWIĄ BADANIA?</vt:lpstr>
      <vt:lpstr>CZY DZIECI REAGUJĄ?</vt:lpstr>
      <vt:lpstr>CO MOŻEMY ZROBIĆ JAKO RODZICE?</vt:lpstr>
      <vt:lpstr>CO ROBIMY W PLACÓWCE?</vt:lpstr>
      <vt:lpstr>BIBLIOGRAFIA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TYDZIEŃ BUDOWANIA RELACJI </dc:title>
  <dc:creator>olcia</dc:creator>
  <cp:lastModifiedBy>olcia</cp:lastModifiedBy>
  <cp:revision>3</cp:revision>
  <dcterms:created xsi:type="dcterms:W3CDTF">2025-09-23T05:22:10Z</dcterms:created>
  <dcterms:modified xsi:type="dcterms:W3CDTF">2025-09-25T14:36:09Z</dcterms:modified>
</cp:coreProperties>
</file>